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8"/>
  </p:notesMasterIdLst>
  <p:sldIdLst>
    <p:sldId id="256" r:id="rId3"/>
    <p:sldId id="259" r:id="rId4"/>
    <p:sldId id="277" r:id="rId5"/>
    <p:sldId id="308" r:id="rId6"/>
    <p:sldId id="297" r:id="rId7"/>
    <p:sldId id="298" r:id="rId8"/>
    <p:sldId id="299" r:id="rId9"/>
    <p:sldId id="300" r:id="rId10"/>
    <p:sldId id="305" r:id="rId11"/>
    <p:sldId id="306" r:id="rId12"/>
    <p:sldId id="307" r:id="rId13"/>
    <p:sldId id="309" r:id="rId14"/>
    <p:sldId id="303" r:id="rId15"/>
    <p:sldId id="280" r:id="rId16"/>
    <p:sldId id="282" r:id="rId17"/>
  </p:sldIdLst>
  <p:sldSz cx="9144000" cy="5143500" type="screen16x9"/>
  <p:notesSz cx="6858000" cy="9144000"/>
  <p:embeddedFontLst>
    <p:embeddedFont>
      <p:font typeface="Avenir Book" panose="02000503020000020003" pitchFamily="2" charset="0"/>
      <p:regular r:id="rId19"/>
      <p:italic r:id="rId20"/>
    </p:embeddedFont>
    <p:embeddedFont>
      <p:font typeface="Fira Sans Condensed" panose="020B0603050000020004" pitchFamily="34" charset="0"/>
      <p:regular r:id="rId21"/>
      <p:bold r:id="rId21"/>
      <p:italic r:id="rId21"/>
      <p:boldItalic r:id="rId21"/>
    </p:embeddedFont>
    <p:embeddedFont>
      <p:font typeface="Maven Pro" pitchFamily="2" charset="77"/>
      <p:regular r:id="rId21"/>
      <p:bold r:id="rId21"/>
    </p:embeddedFont>
    <p:embeddedFont>
      <p:font typeface="Proxima Nova" panose="02000506030000020004" pitchFamily="2" charset="0"/>
      <p:regular r:id="rId21"/>
      <p:bold r:id="rId21"/>
      <p:italic r:id="rId21"/>
      <p:boldItalic r:id="rId21"/>
    </p:embeddedFont>
    <p:embeddedFont>
      <p:font typeface="Share Tech" pitchFamily="2" charset="77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9973"/>
    <a:srgbClr val="1E1E1E"/>
    <a:srgbClr val="00C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ABA73A-0D55-422A-B9EF-5284666BB464}">
  <a:tblStyle styleId="{08ABA73A-0D55-422A-B9EF-5284666BB4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76"/>
    <p:restoredTop sz="82898"/>
  </p:normalViewPr>
  <p:slideViewPr>
    <p:cSldViewPr snapToGrid="0" snapToObjects="1">
      <p:cViewPr varScale="1">
        <p:scale>
          <a:sx n="178" d="100"/>
          <a:sy n="178" d="100"/>
        </p:scale>
        <p:origin x="141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font" Target="NUL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Juan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0576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174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Notification logic was hard. Balancing user experience with code design. We settled deterministic but room for expansion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0849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5866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6c60e245bf_1_31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6c60e245bf_1_31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041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70e1a7781e_1_12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70e1a7781e_1_12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Define business problem that we are solving.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2564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Juan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Segmentation </a:t>
            </a:r>
            <a:r>
              <a:rPr lang="en-US" dirty="0"/>
              <a:t>allowed us to detect if a person was in the image or not, discarding images that didn’t have people in them for our training.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pixel area &gt; </a:t>
            </a:r>
            <a:r>
              <a:rPr lang="en-US" dirty="0" err="1"/>
              <a:t>thd</a:t>
            </a:r>
            <a:r>
              <a:rPr lang="en-US" dirty="0"/>
              <a:t> save in corresponding classification folder.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Atrous</a:t>
            </a:r>
            <a:r>
              <a:rPr lang="en-US" dirty="0"/>
              <a:t> convolution (dilated convolution increases the field of view)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</a:t>
            </a:r>
            <a:r>
              <a:rPr lang="en-US" dirty="0" err="1"/>
              <a:t>DeepLab</a:t>
            </a:r>
            <a:r>
              <a:rPr lang="en-US" dirty="0"/>
              <a:t> V3 and how it works.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708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HOG uses gradient direction of each pixel, groups them into small groups called cells. Take a histogram of each cell to reduce noise and aggregate direction over the group. Doing this for all cells give an overall structure of the image.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SVM as a classifier the </a:t>
            </a:r>
            <a:r>
              <a:rPr lang="en-US" dirty="0" err="1"/>
              <a:t>seperates</a:t>
            </a:r>
            <a:r>
              <a:rPr lang="en-US" dirty="0"/>
              <a:t> labels based on hyperplane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CNN has now been shown to do much of the work of HOGs and are now replacing them but still perform a bit slower.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our use case, we chose the HOG-SVM because did not see significant difference in performance with CNN’s but may adjust with more difficult inference environment.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665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0263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7740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2334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429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754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63" r:id="rId4"/>
    <p:sldLayoutId id="2147483666" r:id="rId5"/>
    <p:sldLayoutId id="2147483667" r:id="rId6"/>
    <p:sldLayoutId id="2147483668" r:id="rId7"/>
    <p:sldLayoutId id="2147483672" r:id="rId8"/>
    <p:sldLayoutId id="214748367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et.com/home/security/best-facial-recognition-security-camera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rxiv.org/pdf/1606.00915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hare+Tech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fonts.google.com/specimen/Maven+Pro?query=mav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sking/dli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41" y="301789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KNOCK-KNOCK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CCEA1E4-B3F2-9045-AFAF-B1B21F4FA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14" y="3131080"/>
            <a:ext cx="2295472" cy="2012420"/>
          </a:xfrm>
          <a:prstGeom prst="rect">
            <a:avLst/>
          </a:prstGeom>
        </p:spPr>
      </p:pic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884003" y="2223465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deep learning powered door camera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CFCC"/>
                </a:solidFill>
              </a:rPr>
              <a:t>Steven Leung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CFCC"/>
                </a:solidFill>
              </a:rPr>
              <a:t>Juan Ramirez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00CFCC"/>
                </a:solidFill>
              </a:rPr>
              <a:t>Javed</a:t>
            </a:r>
            <a:r>
              <a:rPr lang="en" dirty="0">
                <a:solidFill>
                  <a:srgbClr val="00CFCC"/>
                </a:solidFill>
              </a:rPr>
              <a:t> Roshan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9973"/>
                </a:solidFill>
              </a:rPr>
              <a:t>W251 Final Project Presentation</a:t>
            </a:r>
            <a:endParaRPr dirty="0">
              <a:solidFill>
                <a:srgbClr val="FF997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7546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w/Yolov5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96E38-54D9-8746-B59F-0E4BA640C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789" y="804080"/>
            <a:ext cx="7726983" cy="406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1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59369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Knock-Knock in Action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2838236" y="989475"/>
            <a:ext cx="3040181" cy="3621663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82477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5878384" y="-476250"/>
            <a:ext cx="3190743" cy="2922298"/>
            <a:chOff x="2915422" y="-64350"/>
            <a:chExt cx="3472730" cy="2922298"/>
          </a:xfrm>
        </p:grpSpPr>
        <p:sp>
          <p:nvSpPr>
            <p:cNvPr id="529" name="Google Shape;529;p28"/>
            <p:cNvSpPr/>
            <p:nvPr/>
          </p:nvSpPr>
          <p:spPr>
            <a:xfrm>
              <a:off x="2915422" y="2812229"/>
              <a:ext cx="3472730" cy="45719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knock_knock_demo ‐ Made with Clipchamp" descr="knock_knock_demo ‐ Made with Clipchamp">
            <a:hlinkClick r:id="" action="ppaction://media"/>
            <a:extLst>
              <a:ext uri="{FF2B5EF4-FFF2-40B4-BE49-F238E27FC236}">
                <a16:creationId xmlns:a16="http://schemas.microsoft.com/office/drawing/2014/main" id="{80E5EBC3-A435-C44C-98D2-D8E2A15B4A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89329" y="1158281"/>
            <a:ext cx="1849812" cy="328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6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488837" y="319100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725B7B-51E1-41F6-8207-DCAEB26ED2A8}"/>
              </a:ext>
            </a:extLst>
          </p:cNvPr>
          <p:cNvSpPr txBox="1"/>
          <p:nvPr/>
        </p:nvSpPr>
        <p:spPr>
          <a:xfrm>
            <a:off x="548640" y="1360210"/>
            <a:ext cx="73058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YouTube queries </a:t>
            </a:r>
            <a:r>
              <a:rPr lang="en-US" sz="1800" dirty="0">
                <a:solidFill>
                  <a:schemeClr val="bg1"/>
                </a:solidFill>
              </a:rPr>
              <a:t>– contained incorrect labelling and or more than one class per image adding noise into our training. 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Timing &amp; Lag </a:t>
            </a:r>
            <a:r>
              <a:rPr lang="en-US" sz="1800" dirty="0">
                <a:solidFill>
                  <a:schemeClr val="bg1"/>
                </a:solidFill>
              </a:rPr>
              <a:t>– competing messages &amp; model output synch</a:t>
            </a:r>
            <a:endParaRPr lang="en-US" sz="1800" b="1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Notification time window logic </a:t>
            </a:r>
            <a:r>
              <a:rPr lang="en-US" sz="1800" dirty="0">
                <a:solidFill>
                  <a:schemeClr val="bg1"/>
                </a:solidFill>
              </a:rPr>
              <a:t>–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tuning the time window between events</a:t>
            </a:r>
          </a:p>
        </p:txBody>
      </p:sp>
    </p:spTree>
    <p:extLst>
      <p:ext uri="{BB962C8B-B14F-4D97-AF65-F5344CB8AC3E}">
        <p14:creationId xmlns:p14="http://schemas.microsoft.com/office/powerpoint/2010/main" val="3249361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488837" y="388372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</a:t>
            </a:r>
            <a:endParaRPr sz="3000" dirty="0"/>
          </a:p>
        </p:txBody>
      </p:sp>
      <p:sp>
        <p:nvSpPr>
          <p:cNvPr id="4" name="Google Shape;506;p28">
            <a:extLst>
              <a:ext uri="{FF2B5EF4-FFF2-40B4-BE49-F238E27FC236}">
                <a16:creationId xmlns:a16="http://schemas.microsoft.com/office/drawing/2014/main" id="{83AC77FA-0035-304D-B5AB-1BDA21F4B66E}"/>
              </a:ext>
            </a:extLst>
          </p:cNvPr>
          <p:cNvSpPr txBox="1">
            <a:spLocks/>
          </p:cNvSpPr>
          <p:nvPr/>
        </p:nvSpPr>
        <p:spPr>
          <a:xfrm>
            <a:off x="557239" y="1282547"/>
            <a:ext cx="6351562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User Experience</a:t>
            </a:r>
          </a:p>
          <a:p>
            <a:pPr marL="742950" lvl="1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Notification Enhancements</a:t>
            </a:r>
          </a:p>
          <a:p>
            <a:pPr marL="285750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Continuous Training and Evaluation</a:t>
            </a:r>
            <a:endParaRPr lang="en-US" sz="1600" dirty="0">
              <a:solidFill>
                <a:schemeClr val="bg1"/>
              </a:solidFill>
            </a:endParaRPr>
          </a:p>
          <a:p>
            <a:pPr marL="742950" lvl="1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Allow users to provider feedback on model results for continuous improvement </a:t>
            </a:r>
          </a:p>
          <a:p>
            <a:pPr marL="285750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Summarization of actions at the door</a:t>
            </a:r>
          </a:p>
          <a:p>
            <a:pPr marL="285750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Hardware</a:t>
            </a:r>
          </a:p>
          <a:p>
            <a:pPr marL="285750" indent="-28575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01469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49"/>
          <p:cNvSpPr txBox="1">
            <a:spLocks noGrp="1"/>
          </p:cNvSpPr>
          <p:nvPr>
            <p:ph type="body" idx="1"/>
          </p:nvPr>
        </p:nvSpPr>
        <p:spPr>
          <a:xfrm>
            <a:off x="597374" y="1438008"/>
            <a:ext cx="7727641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https://</a:t>
            </a:r>
            <a:r>
              <a:rPr lang="en-US" sz="1400" dirty="0" err="1">
                <a:solidFill>
                  <a:srgbClr val="FFFFFF"/>
                </a:solidFill>
              </a:rPr>
              <a:t>www.grandviewresearch.com</a:t>
            </a:r>
            <a:r>
              <a:rPr lang="en-US" sz="1400" dirty="0">
                <a:solidFill>
                  <a:srgbClr val="FFFFFF"/>
                </a:solidFill>
              </a:rPr>
              <a:t>/industry-analysis/doorbell-camera-market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>
                <a:hlinkClick r:id="rId3"/>
              </a:rPr>
              <a:t>https://www.cnet.com/home/security/best-facial-recognition-security-cameras/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Deep Lab Segmentation </a:t>
            </a:r>
            <a:r>
              <a:rPr lang="en-US" sz="1400" dirty="0">
                <a:hlinkClick r:id="rId4"/>
              </a:rPr>
              <a:t>https://arxiv.org/pdf/1606.00915.pdf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Yolov5 https://</a:t>
            </a:r>
            <a:r>
              <a:rPr lang="en-US" sz="1400" dirty="0" err="1"/>
              <a:t>zenodo.org</a:t>
            </a:r>
            <a:r>
              <a:rPr lang="en-US" sz="1400" dirty="0"/>
              <a:t>/record/4679653#.YQlL01NKhqsDlib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face rec https://face-</a:t>
            </a:r>
            <a:r>
              <a:rPr lang="en-US" sz="1400" dirty="0" err="1"/>
              <a:t>recognition.readthedocs.io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/latest/</a:t>
            </a:r>
            <a:r>
              <a:rPr lang="en-US" sz="1400" dirty="0" err="1"/>
              <a:t>readme.html</a:t>
            </a:r>
            <a:endParaRPr lang="en-US" sz="1400" dirty="0"/>
          </a:p>
        </p:txBody>
      </p:sp>
      <p:sp>
        <p:nvSpPr>
          <p:cNvPr id="1587" name="Google Shape;1587;p4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2703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0" name="Google Shape;1600;p51"/>
          <p:cNvGrpSpPr/>
          <p:nvPr/>
        </p:nvGrpSpPr>
        <p:grpSpPr>
          <a:xfrm>
            <a:off x="2583563" y="3498875"/>
            <a:ext cx="3976875" cy="754200"/>
            <a:chOff x="2052655" y="3498875"/>
            <a:chExt cx="3976875" cy="754200"/>
          </a:xfrm>
        </p:grpSpPr>
        <p:sp>
          <p:nvSpPr>
            <p:cNvPr id="1601" name="Google Shape;1601;p51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898A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1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00CF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1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F997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1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00284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1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#e898ac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6" name="Google Shape;1606;p51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#00cfcc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7" name="Google Shape;1607;p51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#ff9973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8" name="Google Shape;1608;p51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#002845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sp>
        <p:nvSpPr>
          <p:cNvPr id="1609" name="Google Shape;1609;p51"/>
          <p:cNvSpPr txBox="1">
            <a:spLocks noGrp="1"/>
          </p:cNvSpPr>
          <p:nvPr>
            <p:ph type="title" idx="4294967295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51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51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Share Tech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https://fonts.google.com/specimen/Share+Tech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Maven Pro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https://fonts.google.com/specimen/Maven+Pro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532738" y="1265459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/>
              <a:t>The door camera market size reached $1.83B in 2020 (16% US households)</a:t>
            </a:r>
            <a:r>
              <a:rPr lang="en-US" sz="1400" baseline="30000" dirty="0"/>
              <a:t>1</a:t>
            </a:r>
          </a:p>
          <a:p>
            <a:pPr marL="285750" indent="-285750"/>
            <a:r>
              <a:rPr lang="en-US" sz="1400" dirty="0"/>
              <a:t>Knock-knock is a novel door camera that recognizes common personnel at the door and notifies user:</a:t>
            </a:r>
          </a:p>
          <a:p>
            <a:pPr marL="742950" lvl="1" indent="-285750"/>
            <a:r>
              <a:rPr lang="en-US" sz="1200" dirty="0"/>
              <a:t>Facial Recognition to identify known individuals</a:t>
            </a:r>
          </a:p>
          <a:p>
            <a:pPr marL="742950" lvl="1" indent="-285750"/>
            <a:r>
              <a:rPr lang="en-US" sz="1200" dirty="0"/>
              <a:t>Full body recognition to identify delivery vs non-delivery personnel</a:t>
            </a:r>
            <a:endParaRPr sz="1200"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08648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Knock-Knock?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5076963" y="989481"/>
            <a:ext cx="2609139" cy="3490011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54E9495-3F0F-174E-A55E-7111E133B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645" y="2215592"/>
            <a:ext cx="2112073" cy="2101968"/>
          </a:xfrm>
          <a:prstGeom prst="round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7D8E1B-1AFB-794A-8E70-400078CF1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517" y="1142241"/>
            <a:ext cx="2112074" cy="2101821"/>
          </a:xfrm>
          <a:prstGeom prst="round2Same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46"/>
          <p:cNvSpPr txBox="1">
            <a:spLocks noGrp="1"/>
          </p:cNvSpPr>
          <p:nvPr>
            <p:ph type="ctrTitle"/>
          </p:nvPr>
        </p:nvSpPr>
        <p:spPr>
          <a:xfrm>
            <a:off x="398583" y="22400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Pipeline</a:t>
            </a:r>
            <a:endParaRPr dirty="0"/>
          </a:p>
        </p:txBody>
      </p:sp>
      <p:sp>
        <p:nvSpPr>
          <p:cNvPr id="6" name="Google Shape;609;p30">
            <a:extLst>
              <a:ext uri="{FF2B5EF4-FFF2-40B4-BE49-F238E27FC236}">
                <a16:creationId xmlns:a16="http://schemas.microsoft.com/office/drawing/2014/main" id="{D19E36D2-15C8-C04A-8541-02A1CC1D9087}"/>
              </a:ext>
            </a:extLst>
          </p:cNvPr>
          <p:cNvSpPr/>
          <p:nvPr/>
        </p:nvSpPr>
        <p:spPr>
          <a:xfrm>
            <a:off x="1500347" y="1201689"/>
            <a:ext cx="887669" cy="8501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10;p30">
            <a:extLst>
              <a:ext uri="{FF2B5EF4-FFF2-40B4-BE49-F238E27FC236}">
                <a16:creationId xmlns:a16="http://schemas.microsoft.com/office/drawing/2014/main" id="{493DFBE6-29A4-FE40-A074-A8DDDA2C0E40}"/>
              </a:ext>
            </a:extLst>
          </p:cNvPr>
          <p:cNvSpPr/>
          <p:nvPr/>
        </p:nvSpPr>
        <p:spPr>
          <a:xfrm>
            <a:off x="3274840" y="2358727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11;p30">
            <a:extLst>
              <a:ext uri="{FF2B5EF4-FFF2-40B4-BE49-F238E27FC236}">
                <a16:creationId xmlns:a16="http://schemas.microsoft.com/office/drawing/2014/main" id="{236D837E-1B3F-2840-B51F-D84261CC673F}"/>
              </a:ext>
            </a:extLst>
          </p:cNvPr>
          <p:cNvSpPr/>
          <p:nvPr/>
        </p:nvSpPr>
        <p:spPr>
          <a:xfrm>
            <a:off x="2811928" y="1200137"/>
            <a:ext cx="723900" cy="850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12;p30">
            <a:extLst>
              <a:ext uri="{FF2B5EF4-FFF2-40B4-BE49-F238E27FC236}">
                <a16:creationId xmlns:a16="http://schemas.microsoft.com/office/drawing/2014/main" id="{B276BD86-8195-A645-81F4-8BD5491A2920}"/>
              </a:ext>
            </a:extLst>
          </p:cNvPr>
          <p:cNvSpPr/>
          <p:nvPr/>
        </p:nvSpPr>
        <p:spPr>
          <a:xfrm>
            <a:off x="5147619" y="2375569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613;p30">
            <a:extLst>
              <a:ext uri="{FF2B5EF4-FFF2-40B4-BE49-F238E27FC236}">
                <a16:creationId xmlns:a16="http://schemas.microsoft.com/office/drawing/2014/main" id="{ADDE730D-3BE2-9E43-A0B0-9640D686E7A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388016" y="1625231"/>
            <a:ext cx="423912" cy="155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614;p30">
            <a:extLst>
              <a:ext uri="{FF2B5EF4-FFF2-40B4-BE49-F238E27FC236}">
                <a16:creationId xmlns:a16="http://schemas.microsoft.com/office/drawing/2014/main" id="{73A42D7C-04A0-564D-8B44-9FC628727EA9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rot="16200000" flipH="1">
            <a:off x="3251133" y="1973069"/>
            <a:ext cx="308403" cy="46291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615;p30">
            <a:extLst>
              <a:ext uri="{FF2B5EF4-FFF2-40B4-BE49-F238E27FC236}">
                <a16:creationId xmlns:a16="http://schemas.microsoft.com/office/drawing/2014/main" id="{BC3C33BF-E1C3-3947-8249-4808959173A7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998740" y="2720677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616;p30">
            <a:extLst>
              <a:ext uri="{FF2B5EF4-FFF2-40B4-BE49-F238E27FC236}">
                <a16:creationId xmlns:a16="http://schemas.microsoft.com/office/drawing/2014/main" id="{64971C40-D172-DA44-8B39-A6085DF0FEED}"/>
              </a:ext>
            </a:extLst>
          </p:cNvPr>
          <p:cNvGrpSpPr/>
          <p:nvPr/>
        </p:nvGrpSpPr>
        <p:grpSpPr>
          <a:xfrm>
            <a:off x="5954235" y="3253775"/>
            <a:ext cx="402156" cy="456781"/>
            <a:chOff x="5357662" y="4297637"/>
            <a:chExt cx="287275" cy="326296"/>
          </a:xfrm>
        </p:grpSpPr>
        <p:sp>
          <p:nvSpPr>
            <p:cNvPr id="14" name="Google Shape;617;p30">
              <a:extLst>
                <a:ext uri="{FF2B5EF4-FFF2-40B4-BE49-F238E27FC236}">
                  <a16:creationId xmlns:a16="http://schemas.microsoft.com/office/drawing/2014/main" id="{EE7E42EB-85A3-3749-9F3E-53622CD93402}"/>
                </a:ext>
              </a:extLst>
            </p:cNvPr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18;p30">
              <a:extLst>
                <a:ext uri="{FF2B5EF4-FFF2-40B4-BE49-F238E27FC236}">
                  <a16:creationId xmlns:a16="http://schemas.microsoft.com/office/drawing/2014/main" id="{FE688E22-6273-1243-8128-2EF9E1C48E55}"/>
                </a:ext>
              </a:extLst>
            </p:cNvPr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19;p30">
              <a:extLst>
                <a:ext uri="{FF2B5EF4-FFF2-40B4-BE49-F238E27FC236}">
                  <a16:creationId xmlns:a16="http://schemas.microsoft.com/office/drawing/2014/main" id="{765331C4-994E-EB48-AE9C-0D561E458FAB}"/>
                </a:ext>
              </a:extLst>
            </p:cNvPr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20;p30">
              <a:extLst>
                <a:ext uri="{FF2B5EF4-FFF2-40B4-BE49-F238E27FC236}">
                  <a16:creationId xmlns:a16="http://schemas.microsoft.com/office/drawing/2014/main" id="{30AF660A-5D75-4C45-BDE0-DE7011F961DA}"/>
                </a:ext>
              </a:extLst>
            </p:cNvPr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21;p30">
              <a:extLst>
                <a:ext uri="{FF2B5EF4-FFF2-40B4-BE49-F238E27FC236}">
                  <a16:creationId xmlns:a16="http://schemas.microsoft.com/office/drawing/2014/main" id="{D38CBCF1-863D-8C45-B0EC-17D16626AA6F}"/>
                </a:ext>
              </a:extLst>
            </p:cNvPr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622;p30">
            <a:extLst>
              <a:ext uri="{FF2B5EF4-FFF2-40B4-BE49-F238E27FC236}">
                <a16:creationId xmlns:a16="http://schemas.microsoft.com/office/drawing/2014/main" id="{D0FE18F2-3E5A-5145-A548-050BD5CC7988}"/>
              </a:ext>
            </a:extLst>
          </p:cNvPr>
          <p:cNvGrpSpPr/>
          <p:nvPr/>
        </p:nvGrpSpPr>
        <p:grpSpPr>
          <a:xfrm>
            <a:off x="4512113" y="3239966"/>
            <a:ext cx="484361" cy="484405"/>
            <a:chOff x="4890434" y="4287389"/>
            <a:chExt cx="345997" cy="346029"/>
          </a:xfrm>
        </p:grpSpPr>
        <p:sp>
          <p:nvSpPr>
            <p:cNvPr id="20" name="Google Shape;623;p30">
              <a:extLst>
                <a:ext uri="{FF2B5EF4-FFF2-40B4-BE49-F238E27FC236}">
                  <a16:creationId xmlns:a16="http://schemas.microsoft.com/office/drawing/2014/main" id="{1F86A276-C617-7A46-BD25-8A15562D77AD}"/>
                </a:ext>
              </a:extLst>
            </p:cNvPr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24;p30">
              <a:extLst>
                <a:ext uri="{FF2B5EF4-FFF2-40B4-BE49-F238E27FC236}">
                  <a16:creationId xmlns:a16="http://schemas.microsoft.com/office/drawing/2014/main" id="{FF6B6530-21DD-D147-ACEC-3D53F1032BAA}"/>
                </a:ext>
              </a:extLst>
            </p:cNvPr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5;p30">
              <a:extLst>
                <a:ext uri="{FF2B5EF4-FFF2-40B4-BE49-F238E27FC236}">
                  <a16:creationId xmlns:a16="http://schemas.microsoft.com/office/drawing/2014/main" id="{D7FA92B8-267D-234C-A465-3C89D68E6EB3}"/>
                </a:ext>
              </a:extLst>
            </p:cNvPr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26;p30">
              <a:extLst>
                <a:ext uri="{FF2B5EF4-FFF2-40B4-BE49-F238E27FC236}">
                  <a16:creationId xmlns:a16="http://schemas.microsoft.com/office/drawing/2014/main" id="{F539F89A-F2C5-934D-85A3-827BA1F4263C}"/>
                </a:ext>
              </a:extLst>
            </p:cNvPr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27;p30">
              <a:extLst>
                <a:ext uri="{FF2B5EF4-FFF2-40B4-BE49-F238E27FC236}">
                  <a16:creationId xmlns:a16="http://schemas.microsoft.com/office/drawing/2014/main" id="{51F56B32-47B5-E04B-AB1E-7093A994EEC5}"/>
                </a:ext>
              </a:extLst>
            </p:cNvPr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28;p30">
              <a:extLst>
                <a:ext uri="{FF2B5EF4-FFF2-40B4-BE49-F238E27FC236}">
                  <a16:creationId xmlns:a16="http://schemas.microsoft.com/office/drawing/2014/main" id="{8548786E-8A35-0944-B6C0-9DC620299CFC}"/>
                </a:ext>
              </a:extLst>
            </p:cNvPr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29;p30">
              <a:extLst>
                <a:ext uri="{FF2B5EF4-FFF2-40B4-BE49-F238E27FC236}">
                  <a16:creationId xmlns:a16="http://schemas.microsoft.com/office/drawing/2014/main" id="{B0CCD3FB-F291-DB4C-BA90-37190049D8FD}"/>
                </a:ext>
              </a:extLst>
            </p:cNvPr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F8807A-4184-8C43-B832-DD6B17931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68" y="1632022"/>
            <a:ext cx="226815" cy="195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BAD747-D5B5-3144-A0A0-5AC436D21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980" y="1664434"/>
            <a:ext cx="294435" cy="2532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9B6127E-1129-7E44-90A8-948FB9112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807" y="1790278"/>
            <a:ext cx="300040" cy="22606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860B940-AB95-BE40-BF78-A5B6B351D6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400"/>
          <a:stretch/>
        </p:blipFill>
        <p:spPr>
          <a:xfrm>
            <a:off x="3164642" y="1707000"/>
            <a:ext cx="220396" cy="27540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D3E498D-35CB-B843-A19B-500E32C415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2916" y="1699983"/>
            <a:ext cx="172586" cy="275403"/>
          </a:xfrm>
          <a:prstGeom prst="rect">
            <a:avLst/>
          </a:prstGeom>
        </p:spPr>
      </p:pic>
      <p:sp>
        <p:nvSpPr>
          <p:cNvPr id="63" name="Google Shape;1328;p46">
            <a:extLst>
              <a:ext uri="{FF2B5EF4-FFF2-40B4-BE49-F238E27FC236}">
                <a16:creationId xmlns:a16="http://schemas.microsoft.com/office/drawing/2014/main" id="{60ECCEEC-6562-1641-993A-C48681A18542}"/>
              </a:ext>
            </a:extLst>
          </p:cNvPr>
          <p:cNvSpPr txBox="1">
            <a:spLocks/>
          </p:cNvSpPr>
          <p:nvPr/>
        </p:nvSpPr>
        <p:spPr>
          <a:xfrm>
            <a:off x="2749967" y="1380659"/>
            <a:ext cx="850928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Annotation</a:t>
            </a:r>
            <a:r>
              <a:rPr lang="en-US" sz="900" dirty="0">
                <a:solidFill>
                  <a:srgbClr val="1E1E1E"/>
                </a:solidFill>
              </a:rPr>
              <a:t> Deep Lab Segmentation</a:t>
            </a:r>
          </a:p>
        </p:txBody>
      </p:sp>
      <p:sp>
        <p:nvSpPr>
          <p:cNvPr id="71" name="Google Shape;1328;p46">
            <a:extLst>
              <a:ext uri="{FF2B5EF4-FFF2-40B4-BE49-F238E27FC236}">
                <a16:creationId xmlns:a16="http://schemas.microsoft.com/office/drawing/2014/main" id="{72BB3431-90CC-3844-8CB5-CAAAA7BB3CFF}"/>
              </a:ext>
            </a:extLst>
          </p:cNvPr>
          <p:cNvSpPr txBox="1">
            <a:spLocks/>
          </p:cNvSpPr>
          <p:nvPr/>
        </p:nvSpPr>
        <p:spPr>
          <a:xfrm>
            <a:off x="1447177" y="1379468"/>
            <a:ext cx="954425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Image Collection</a:t>
            </a:r>
            <a:r>
              <a:rPr lang="en-US" sz="900" dirty="0">
                <a:solidFill>
                  <a:srgbClr val="1E1E1E"/>
                </a:solidFill>
              </a:rPr>
              <a:t> </a:t>
            </a:r>
            <a:r>
              <a:rPr lang="en-US" sz="900" dirty="0" err="1">
                <a:solidFill>
                  <a:srgbClr val="1E1E1E"/>
                </a:solidFill>
              </a:rPr>
              <a:t>Youtube</a:t>
            </a:r>
            <a:r>
              <a:rPr lang="en-US" sz="900" dirty="0">
                <a:solidFill>
                  <a:srgbClr val="1E1E1E"/>
                </a:solidFill>
              </a:rPr>
              <a:t> to Images</a:t>
            </a: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6B3E97A3-AD3B-BB4A-A53A-DE4B5A3AD473}"/>
              </a:ext>
            </a:extLst>
          </p:cNvPr>
          <p:cNvGrpSpPr/>
          <p:nvPr/>
        </p:nvGrpSpPr>
        <p:grpSpPr>
          <a:xfrm>
            <a:off x="2529004" y="1538893"/>
            <a:ext cx="152051" cy="174044"/>
            <a:chOff x="2856229" y="1898319"/>
            <a:chExt cx="49496" cy="69655"/>
          </a:xfrm>
        </p:grpSpPr>
        <p:cxnSp>
          <p:nvCxnSpPr>
            <p:cNvPr id="74" name="Google Shape;615;p30">
              <a:extLst>
                <a:ext uri="{FF2B5EF4-FFF2-40B4-BE49-F238E27FC236}">
                  <a16:creationId xmlns:a16="http://schemas.microsoft.com/office/drawing/2014/main" id="{B1338E7B-BEFE-C444-BBF0-32CC6EF48B6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615;p30">
              <a:extLst>
                <a:ext uri="{FF2B5EF4-FFF2-40B4-BE49-F238E27FC236}">
                  <a16:creationId xmlns:a16="http://schemas.microsoft.com/office/drawing/2014/main" id="{BEB11FEA-8CAC-F542-BF27-050EC1346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7" name="Cloud 1036">
            <a:extLst>
              <a:ext uri="{FF2B5EF4-FFF2-40B4-BE49-F238E27FC236}">
                <a16:creationId xmlns:a16="http://schemas.microsoft.com/office/drawing/2014/main" id="{50C37173-5F1F-4641-BBBF-6F4230C754C4}"/>
              </a:ext>
            </a:extLst>
          </p:cNvPr>
          <p:cNvSpPr/>
          <p:nvPr/>
        </p:nvSpPr>
        <p:spPr>
          <a:xfrm>
            <a:off x="2843704" y="2217273"/>
            <a:ext cx="1600505" cy="1191884"/>
          </a:xfrm>
          <a:prstGeom prst="cloud">
            <a:avLst/>
          </a:prstGeom>
          <a:solidFill>
            <a:srgbClr val="FF99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Google Shape;1328;p46">
            <a:extLst>
              <a:ext uri="{FF2B5EF4-FFF2-40B4-BE49-F238E27FC236}">
                <a16:creationId xmlns:a16="http://schemas.microsoft.com/office/drawing/2014/main" id="{242CFC53-F9ED-5949-91B4-B448E02CCCE2}"/>
              </a:ext>
            </a:extLst>
          </p:cNvPr>
          <p:cNvSpPr txBox="1">
            <a:spLocks/>
          </p:cNvSpPr>
          <p:nvPr/>
        </p:nvSpPr>
        <p:spPr>
          <a:xfrm>
            <a:off x="3111727" y="2602929"/>
            <a:ext cx="1148879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Person Recognition</a:t>
            </a:r>
          </a:p>
          <a:p>
            <a:r>
              <a:rPr lang="en-US" sz="900" dirty="0">
                <a:solidFill>
                  <a:srgbClr val="1E1E1E"/>
                </a:solidFill>
              </a:rPr>
              <a:t>Fine tune Yolov5</a:t>
            </a:r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48C81C8E-F9C2-754E-BC58-6745D09660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3682" y="2888023"/>
            <a:ext cx="978789" cy="250386"/>
          </a:xfrm>
          <a:prstGeom prst="rect">
            <a:avLst/>
          </a:prstGeom>
        </p:spPr>
      </p:pic>
      <p:pic>
        <p:nvPicPr>
          <p:cNvPr id="1043" name="Picture 12" descr="AWS EC2 Monitoring - Part of Instana&amp;#39;s Amazon Monitoring Solution">
            <a:extLst>
              <a:ext uri="{FF2B5EF4-FFF2-40B4-BE49-F238E27FC236}">
                <a16:creationId xmlns:a16="http://schemas.microsoft.com/office/drawing/2014/main" id="{68873A4F-8CE2-FD40-965A-3196686A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205" y="2298570"/>
            <a:ext cx="383170" cy="43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Google Shape;615;p30">
            <a:extLst>
              <a:ext uri="{FF2B5EF4-FFF2-40B4-BE49-F238E27FC236}">
                <a16:creationId xmlns:a16="http://schemas.microsoft.com/office/drawing/2014/main" id="{6F31C710-D7EC-6F45-A285-ACB6BE83AEE1}"/>
              </a:ext>
            </a:extLst>
          </p:cNvPr>
          <p:cNvCxnSpPr>
            <a:cxnSpLocks/>
          </p:cNvCxnSpPr>
          <p:nvPr/>
        </p:nvCxnSpPr>
        <p:spPr>
          <a:xfrm flipV="1">
            <a:off x="1220387" y="1039918"/>
            <a:ext cx="3533906" cy="51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615;p30">
            <a:extLst>
              <a:ext uri="{FF2B5EF4-FFF2-40B4-BE49-F238E27FC236}">
                <a16:creationId xmlns:a16="http://schemas.microsoft.com/office/drawing/2014/main" id="{C092468B-BDED-E043-B3B9-5604DF4986E2}"/>
              </a:ext>
            </a:extLst>
          </p:cNvPr>
          <p:cNvCxnSpPr>
            <a:cxnSpLocks/>
          </p:cNvCxnSpPr>
          <p:nvPr/>
        </p:nvCxnSpPr>
        <p:spPr>
          <a:xfrm flipV="1">
            <a:off x="1216136" y="3503071"/>
            <a:ext cx="3533906" cy="51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615;p30">
            <a:extLst>
              <a:ext uri="{FF2B5EF4-FFF2-40B4-BE49-F238E27FC236}">
                <a16:creationId xmlns:a16="http://schemas.microsoft.com/office/drawing/2014/main" id="{06BD1CB4-4984-E042-BE85-03DDE0EBD159}"/>
              </a:ext>
            </a:extLst>
          </p:cNvPr>
          <p:cNvCxnSpPr>
            <a:cxnSpLocks/>
          </p:cNvCxnSpPr>
          <p:nvPr/>
        </p:nvCxnSpPr>
        <p:spPr>
          <a:xfrm>
            <a:off x="4750042" y="1050218"/>
            <a:ext cx="0" cy="24319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615;p30">
            <a:extLst>
              <a:ext uri="{FF2B5EF4-FFF2-40B4-BE49-F238E27FC236}">
                <a16:creationId xmlns:a16="http://schemas.microsoft.com/office/drawing/2014/main" id="{08C471B8-B6F2-4844-AAF9-933CB3538D16}"/>
              </a:ext>
            </a:extLst>
          </p:cNvPr>
          <p:cNvCxnSpPr>
            <a:cxnSpLocks/>
          </p:cNvCxnSpPr>
          <p:nvPr/>
        </p:nvCxnSpPr>
        <p:spPr>
          <a:xfrm>
            <a:off x="1223393" y="1066209"/>
            <a:ext cx="0" cy="24319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328;p46">
            <a:extLst>
              <a:ext uri="{FF2B5EF4-FFF2-40B4-BE49-F238E27FC236}">
                <a16:creationId xmlns:a16="http://schemas.microsoft.com/office/drawing/2014/main" id="{9CCF7CBC-90B8-7C47-9DC0-98F1BBF3A329}"/>
              </a:ext>
            </a:extLst>
          </p:cNvPr>
          <p:cNvSpPr txBox="1">
            <a:spLocks/>
          </p:cNvSpPr>
          <p:nvPr/>
        </p:nvSpPr>
        <p:spPr>
          <a:xfrm>
            <a:off x="1318889" y="2859279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Personnel Recognition</a:t>
            </a:r>
          </a:p>
        </p:txBody>
      </p:sp>
      <p:sp>
        <p:nvSpPr>
          <p:cNvPr id="102" name="Google Shape;609;p30">
            <a:extLst>
              <a:ext uri="{FF2B5EF4-FFF2-40B4-BE49-F238E27FC236}">
                <a16:creationId xmlns:a16="http://schemas.microsoft.com/office/drawing/2014/main" id="{577A4D1D-095C-2F4D-828E-5673E377EAC5}"/>
              </a:ext>
            </a:extLst>
          </p:cNvPr>
          <p:cNvSpPr/>
          <p:nvPr/>
        </p:nvSpPr>
        <p:spPr>
          <a:xfrm>
            <a:off x="2224058" y="3842804"/>
            <a:ext cx="887669" cy="850187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" name="Google Shape;613;p30">
            <a:extLst>
              <a:ext uri="{FF2B5EF4-FFF2-40B4-BE49-F238E27FC236}">
                <a16:creationId xmlns:a16="http://schemas.microsoft.com/office/drawing/2014/main" id="{F74F9666-DBCE-824E-AF6C-F7D4A23EA4EE}"/>
              </a:ext>
            </a:extLst>
          </p:cNvPr>
          <p:cNvCxnSpPr>
            <a:cxnSpLocks/>
            <a:stCxn id="102" idx="3"/>
            <a:endCxn id="9" idx="2"/>
          </p:cNvCxnSpPr>
          <p:nvPr/>
        </p:nvCxnSpPr>
        <p:spPr>
          <a:xfrm flipV="1">
            <a:off x="3111727" y="3099469"/>
            <a:ext cx="2397842" cy="1168429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328;p46">
            <a:extLst>
              <a:ext uri="{FF2B5EF4-FFF2-40B4-BE49-F238E27FC236}">
                <a16:creationId xmlns:a16="http://schemas.microsoft.com/office/drawing/2014/main" id="{B8BFB30F-277D-C841-B35D-B2517B1A040F}"/>
              </a:ext>
            </a:extLst>
          </p:cNvPr>
          <p:cNvSpPr txBox="1">
            <a:spLocks/>
          </p:cNvSpPr>
          <p:nvPr/>
        </p:nvSpPr>
        <p:spPr>
          <a:xfrm>
            <a:off x="2170888" y="4020583"/>
            <a:ext cx="1135260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Facial Recognition</a:t>
            </a:r>
          </a:p>
          <a:p>
            <a:r>
              <a:rPr lang="en-US" sz="900" dirty="0" err="1">
                <a:solidFill>
                  <a:srgbClr val="1E1E1E"/>
                </a:solidFill>
              </a:rPr>
              <a:t>Dlib</a:t>
            </a:r>
            <a:r>
              <a:rPr lang="en-US" sz="900" dirty="0">
                <a:solidFill>
                  <a:srgbClr val="1E1E1E"/>
                </a:solidFill>
              </a:rPr>
              <a:t> Face-Recognition</a:t>
            </a:r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26E3F3F5-25BD-4A40-91D7-50DA6CC511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6355" y="4280284"/>
            <a:ext cx="487700" cy="388711"/>
          </a:xfrm>
          <a:prstGeom prst="rect">
            <a:avLst/>
          </a:prstGeom>
        </p:spPr>
      </p:pic>
      <p:sp>
        <p:nvSpPr>
          <p:cNvPr id="115" name="Google Shape;1328;p46">
            <a:extLst>
              <a:ext uri="{FF2B5EF4-FFF2-40B4-BE49-F238E27FC236}">
                <a16:creationId xmlns:a16="http://schemas.microsoft.com/office/drawing/2014/main" id="{82F31DC3-6FFD-7A4F-859A-B5684D09F2FC}"/>
              </a:ext>
            </a:extLst>
          </p:cNvPr>
          <p:cNvSpPr txBox="1">
            <a:spLocks/>
          </p:cNvSpPr>
          <p:nvPr/>
        </p:nvSpPr>
        <p:spPr>
          <a:xfrm>
            <a:off x="1112165" y="3840998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Facial Recognition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FA0F9EB-F88F-414A-9B1D-42ADDDC2DB40}"/>
              </a:ext>
            </a:extLst>
          </p:cNvPr>
          <p:cNvGrpSpPr/>
          <p:nvPr/>
        </p:nvGrpSpPr>
        <p:grpSpPr>
          <a:xfrm>
            <a:off x="3253283" y="2115835"/>
            <a:ext cx="152051" cy="174044"/>
            <a:chOff x="2856229" y="1898319"/>
            <a:chExt cx="49496" cy="69655"/>
          </a:xfrm>
        </p:grpSpPr>
        <p:cxnSp>
          <p:nvCxnSpPr>
            <p:cNvPr id="117" name="Google Shape;615;p30">
              <a:extLst>
                <a:ext uri="{FF2B5EF4-FFF2-40B4-BE49-F238E27FC236}">
                  <a16:creationId xmlns:a16="http://schemas.microsoft.com/office/drawing/2014/main" id="{C078223B-225D-274C-9AEA-E38F4ADA8E1D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615;p30">
              <a:extLst>
                <a:ext uri="{FF2B5EF4-FFF2-40B4-BE49-F238E27FC236}">
                  <a16:creationId xmlns:a16="http://schemas.microsoft.com/office/drawing/2014/main" id="{1659650B-4B52-B54E-A77C-87A43E9AAF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63F89FD-D894-6B41-A7F0-7A58E8C2F83C}"/>
              </a:ext>
            </a:extLst>
          </p:cNvPr>
          <p:cNvGrpSpPr/>
          <p:nvPr/>
        </p:nvGrpSpPr>
        <p:grpSpPr>
          <a:xfrm>
            <a:off x="4268942" y="4172845"/>
            <a:ext cx="152051" cy="174044"/>
            <a:chOff x="2856229" y="1898319"/>
            <a:chExt cx="49496" cy="69655"/>
          </a:xfrm>
        </p:grpSpPr>
        <p:cxnSp>
          <p:nvCxnSpPr>
            <p:cNvPr id="120" name="Google Shape;615;p30">
              <a:extLst>
                <a:ext uri="{FF2B5EF4-FFF2-40B4-BE49-F238E27FC236}">
                  <a16:creationId xmlns:a16="http://schemas.microsoft.com/office/drawing/2014/main" id="{E3464B50-DEE2-E845-A1DB-B716D1FDC89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615;p30">
              <a:extLst>
                <a:ext uri="{FF2B5EF4-FFF2-40B4-BE49-F238E27FC236}">
                  <a16:creationId xmlns:a16="http://schemas.microsoft.com/office/drawing/2014/main" id="{2FF65BB7-830F-AD43-8396-D54FB8F9C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30CAF0F-0C50-4149-8C47-260518D0336B}"/>
              </a:ext>
            </a:extLst>
          </p:cNvPr>
          <p:cNvGrpSpPr/>
          <p:nvPr/>
        </p:nvGrpSpPr>
        <p:grpSpPr>
          <a:xfrm>
            <a:off x="4591385" y="2646937"/>
            <a:ext cx="152051" cy="174044"/>
            <a:chOff x="2856229" y="1898319"/>
            <a:chExt cx="49496" cy="69655"/>
          </a:xfrm>
        </p:grpSpPr>
        <p:cxnSp>
          <p:nvCxnSpPr>
            <p:cNvPr id="123" name="Google Shape;615;p30">
              <a:extLst>
                <a:ext uri="{FF2B5EF4-FFF2-40B4-BE49-F238E27FC236}">
                  <a16:creationId xmlns:a16="http://schemas.microsoft.com/office/drawing/2014/main" id="{5AF5E693-C8B7-0B4C-AD0A-DE302BD1EB34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615;p30">
              <a:extLst>
                <a:ext uri="{FF2B5EF4-FFF2-40B4-BE49-F238E27FC236}">
                  <a16:creationId xmlns:a16="http://schemas.microsoft.com/office/drawing/2014/main" id="{75689076-69B2-604A-8CED-60F7436B2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8" name="Google Shape;613;p30">
            <a:extLst>
              <a:ext uri="{FF2B5EF4-FFF2-40B4-BE49-F238E27FC236}">
                <a16:creationId xmlns:a16="http://schemas.microsoft.com/office/drawing/2014/main" id="{58667C19-5442-6D47-9033-F719EA0CFB7D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46084" y="1846193"/>
            <a:ext cx="822030" cy="17970"/>
          </a:xfrm>
          <a:prstGeom prst="bentConnector3">
            <a:avLst>
              <a:gd name="adj1" fmla="val -65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50" name="Picture 18" descr="ASUS Webcam C3｜Streaming Kits｜ASUS Global">
            <a:extLst>
              <a:ext uri="{FF2B5EF4-FFF2-40B4-BE49-F238E27FC236}">
                <a16:creationId xmlns:a16="http://schemas.microsoft.com/office/drawing/2014/main" id="{F6E39520-279A-CD41-BFA2-6165D24CD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474" y="719042"/>
            <a:ext cx="1010700" cy="101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1768E47-7BEA-DC40-BAFD-15605CD9F91F}"/>
              </a:ext>
            </a:extLst>
          </p:cNvPr>
          <p:cNvGrpSpPr/>
          <p:nvPr/>
        </p:nvGrpSpPr>
        <p:grpSpPr>
          <a:xfrm rot="5400000">
            <a:off x="5369475" y="1779282"/>
            <a:ext cx="152051" cy="174044"/>
            <a:chOff x="2856229" y="1898319"/>
            <a:chExt cx="49496" cy="69655"/>
          </a:xfrm>
        </p:grpSpPr>
        <p:cxnSp>
          <p:nvCxnSpPr>
            <p:cNvPr id="132" name="Google Shape;615;p30">
              <a:extLst>
                <a:ext uri="{FF2B5EF4-FFF2-40B4-BE49-F238E27FC236}">
                  <a16:creationId xmlns:a16="http://schemas.microsoft.com/office/drawing/2014/main" id="{075C0BB9-DC77-EA40-80DC-A0EBFFAF74A5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615;p30">
              <a:extLst>
                <a:ext uri="{FF2B5EF4-FFF2-40B4-BE49-F238E27FC236}">
                  <a16:creationId xmlns:a16="http://schemas.microsoft.com/office/drawing/2014/main" id="{FCA35586-F111-3C49-963F-9573A4285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28;p46">
            <a:extLst>
              <a:ext uri="{FF2B5EF4-FFF2-40B4-BE49-F238E27FC236}">
                <a16:creationId xmlns:a16="http://schemas.microsoft.com/office/drawing/2014/main" id="{04C6D859-9764-B841-AE1D-CED5F27184CA}"/>
              </a:ext>
            </a:extLst>
          </p:cNvPr>
          <p:cNvSpPr txBox="1">
            <a:spLocks/>
          </p:cNvSpPr>
          <p:nvPr/>
        </p:nvSpPr>
        <p:spPr>
          <a:xfrm>
            <a:off x="5767175" y="1151942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Video Stream</a:t>
            </a:r>
          </a:p>
        </p:txBody>
      </p:sp>
      <p:sp>
        <p:nvSpPr>
          <p:cNvPr id="137" name="Google Shape;1328;p46">
            <a:extLst>
              <a:ext uri="{FF2B5EF4-FFF2-40B4-BE49-F238E27FC236}">
                <a16:creationId xmlns:a16="http://schemas.microsoft.com/office/drawing/2014/main" id="{78E3FAE9-408B-1046-987D-9EEAAC306665}"/>
              </a:ext>
            </a:extLst>
          </p:cNvPr>
          <p:cNvSpPr txBox="1">
            <a:spLocks/>
          </p:cNvSpPr>
          <p:nvPr/>
        </p:nvSpPr>
        <p:spPr>
          <a:xfrm>
            <a:off x="5467724" y="3031392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Jetson Xavier NX</a:t>
            </a:r>
          </a:p>
        </p:txBody>
      </p:sp>
      <p:cxnSp>
        <p:nvCxnSpPr>
          <p:cNvPr id="138" name="Google Shape;615;p30">
            <a:extLst>
              <a:ext uri="{FF2B5EF4-FFF2-40B4-BE49-F238E27FC236}">
                <a16:creationId xmlns:a16="http://schemas.microsoft.com/office/drawing/2014/main" id="{FC102F21-CE95-8845-BDEA-1DE93AB62780}"/>
              </a:ext>
            </a:extLst>
          </p:cNvPr>
          <p:cNvCxnSpPr>
            <a:cxnSpLocks/>
          </p:cNvCxnSpPr>
          <p:nvPr/>
        </p:nvCxnSpPr>
        <p:spPr>
          <a:xfrm>
            <a:off x="6106796" y="2759588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DC78577-4CC1-A341-85E9-1BDBC8071BF8}"/>
              </a:ext>
            </a:extLst>
          </p:cNvPr>
          <p:cNvGrpSpPr/>
          <p:nvPr/>
        </p:nvGrpSpPr>
        <p:grpSpPr>
          <a:xfrm>
            <a:off x="6439793" y="2691875"/>
            <a:ext cx="152051" cy="174044"/>
            <a:chOff x="2856229" y="1898319"/>
            <a:chExt cx="49496" cy="69655"/>
          </a:xfrm>
        </p:grpSpPr>
        <p:cxnSp>
          <p:nvCxnSpPr>
            <p:cNvPr id="140" name="Google Shape;615;p30">
              <a:extLst>
                <a:ext uri="{FF2B5EF4-FFF2-40B4-BE49-F238E27FC236}">
                  <a16:creationId xmlns:a16="http://schemas.microsoft.com/office/drawing/2014/main" id="{ABEFD66A-C572-8644-A92C-A8FA54B1E7F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615;p30">
              <a:extLst>
                <a:ext uri="{FF2B5EF4-FFF2-40B4-BE49-F238E27FC236}">
                  <a16:creationId xmlns:a16="http://schemas.microsoft.com/office/drawing/2014/main" id="{2212B3E0-570D-444F-92F6-E08BDF8A03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55" name="Picture 20" descr="How To Create a HubSpot Mobile App Notification When a Text Message is  Received – Sakari Support Center">
            <a:extLst>
              <a:ext uri="{FF2B5EF4-FFF2-40B4-BE49-F238E27FC236}">
                <a16:creationId xmlns:a16="http://schemas.microsoft.com/office/drawing/2014/main" id="{35CEB834-FFED-EE48-9D7E-8FEAD28AA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668" y="1790278"/>
            <a:ext cx="887670" cy="178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Google Shape;1328;p46">
            <a:extLst>
              <a:ext uri="{FF2B5EF4-FFF2-40B4-BE49-F238E27FC236}">
                <a16:creationId xmlns:a16="http://schemas.microsoft.com/office/drawing/2014/main" id="{DF812319-E48B-0147-AD46-B3BBE008DE2C}"/>
              </a:ext>
            </a:extLst>
          </p:cNvPr>
          <p:cNvSpPr txBox="1">
            <a:spLocks/>
          </p:cNvSpPr>
          <p:nvPr/>
        </p:nvSpPr>
        <p:spPr>
          <a:xfrm>
            <a:off x="6777634" y="3344959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SMS Notification</a:t>
            </a:r>
          </a:p>
        </p:txBody>
      </p:sp>
      <p:pic>
        <p:nvPicPr>
          <p:cNvPr id="1048" name="Picture 14" descr="Hello Xavier — NVIDIA Xavier 0.1.0 documentation">
            <a:extLst>
              <a:ext uri="{FF2B5EF4-FFF2-40B4-BE49-F238E27FC236}">
                <a16:creationId xmlns:a16="http://schemas.microsoft.com/office/drawing/2014/main" id="{5B3ACF9A-5FBC-7C42-B1F7-8ED594C5E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49"/>
          <a:stretch/>
        </p:blipFill>
        <p:spPr bwMode="auto">
          <a:xfrm>
            <a:off x="4832072" y="1912481"/>
            <a:ext cx="1399169" cy="173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612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566474" y="148003"/>
            <a:ext cx="7255052" cy="10390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Automated Annotations- DeepLabV3 Segmentation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93334" y="1305488"/>
            <a:ext cx="8222420" cy="70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-US" dirty="0"/>
              <a:t>We used YouTube search query and </a:t>
            </a:r>
            <a:r>
              <a:rPr lang="en-US" dirty="0" err="1"/>
              <a:t>DeepLab</a:t>
            </a:r>
            <a:r>
              <a:rPr lang="en-US" dirty="0"/>
              <a:t> V3 (semantic segmentation) to automatically annotate 10k images from the video results.</a:t>
            </a:r>
          </a:p>
          <a:p>
            <a:pPr marL="285750" indent="-285750"/>
            <a:endParaRPr lang="en-US" sz="12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12C0FC-A50B-4D7E-BDB2-9625DBA1A0BB}"/>
              </a:ext>
            </a:extLst>
          </p:cNvPr>
          <p:cNvGrpSpPr/>
          <p:nvPr/>
        </p:nvGrpSpPr>
        <p:grpSpPr>
          <a:xfrm>
            <a:off x="3915933" y="2110154"/>
            <a:ext cx="1525490" cy="1518715"/>
            <a:chOff x="3557893" y="2220935"/>
            <a:chExt cx="1525490" cy="1518715"/>
          </a:xfrm>
        </p:grpSpPr>
        <p:pic>
          <p:nvPicPr>
            <p:cNvPr id="21" name="Picture 20" descr="A picture containing floor, building, indoor, colonnade&#10;&#10;Description automatically generated">
              <a:extLst>
                <a:ext uri="{FF2B5EF4-FFF2-40B4-BE49-F238E27FC236}">
                  <a16:creationId xmlns:a16="http://schemas.microsoft.com/office/drawing/2014/main" id="{F99F92EC-B8EC-4A28-809E-81EC77038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7893" y="2220935"/>
              <a:ext cx="1131957" cy="1082321"/>
            </a:xfrm>
            <a:prstGeom prst="rect">
              <a:avLst/>
            </a:prstGeom>
          </p:spPr>
        </p:pic>
        <p:pic>
          <p:nvPicPr>
            <p:cNvPr id="19" name="Picture 18" descr="A person carrying a box&#10;&#10;Description automatically generated with low confidence">
              <a:extLst>
                <a:ext uri="{FF2B5EF4-FFF2-40B4-BE49-F238E27FC236}">
                  <a16:creationId xmlns:a16="http://schemas.microsoft.com/office/drawing/2014/main" id="{AF217D80-4703-4926-9B9B-425A1AE9F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3837" y="2337288"/>
              <a:ext cx="1131956" cy="1053898"/>
            </a:xfrm>
            <a:prstGeom prst="rect">
              <a:avLst/>
            </a:prstGeom>
          </p:spPr>
        </p:pic>
        <p:pic>
          <p:nvPicPr>
            <p:cNvPr id="11" name="Picture 10" descr="A picture containing indoor, person&#10;&#10;Description automatically generated">
              <a:extLst>
                <a:ext uri="{FF2B5EF4-FFF2-40B4-BE49-F238E27FC236}">
                  <a16:creationId xmlns:a16="http://schemas.microsoft.com/office/drawing/2014/main" id="{E28BC7D8-9777-48BB-8235-F412382FB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4215" y="2438949"/>
              <a:ext cx="1220279" cy="103909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9BEBEF-BA95-477D-A528-F66D99BBD899}"/>
                </a:ext>
              </a:extLst>
            </p:cNvPr>
            <p:cNvSpPr txBox="1"/>
            <p:nvPr/>
          </p:nvSpPr>
          <p:spPr>
            <a:xfrm>
              <a:off x="3863104" y="3478040"/>
              <a:ext cx="12202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Raw images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3E13AE-51C9-45B1-B134-EC2F90499CA0}"/>
              </a:ext>
            </a:extLst>
          </p:cNvPr>
          <p:cNvGrpSpPr/>
          <p:nvPr/>
        </p:nvGrpSpPr>
        <p:grpSpPr>
          <a:xfrm>
            <a:off x="927080" y="2215571"/>
            <a:ext cx="1607602" cy="989133"/>
            <a:chOff x="1120952" y="2401476"/>
            <a:chExt cx="1607602" cy="98913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78FAD1-0EE8-467D-9138-9245300094A6}"/>
                </a:ext>
              </a:extLst>
            </p:cNvPr>
            <p:cNvSpPr txBox="1"/>
            <p:nvPr/>
          </p:nvSpPr>
          <p:spPr>
            <a:xfrm>
              <a:off x="1352060" y="2959722"/>
              <a:ext cx="12202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YouTube Query</a:t>
              </a:r>
            </a:p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videos</a:t>
              </a:r>
            </a:p>
          </p:txBody>
        </p:sp>
        <p:pic>
          <p:nvPicPr>
            <p:cNvPr id="23" name="Picture 22" descr="A picture containing text, clipart, tableware, dishware&#10;&#10;Description automatically generated">
              <a:extLst>
                <a:ext uri="{FF2B5EF4-FFF2-40B4-BE49-F238E27FC236}">
                  <a16:creationId xmlns:a16="http://schemas.microsoft.com/office/drawing/2014/main" id="{833703AB-D96B-4910-A849-8A19462BC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0952" y="2401476"/>
              <a:ext cx="1607602" cy="550228"/>
            </a:xfrm>
            <a:prstGeom prst="rect">
              <a:avLst/>
            </a:prstGeom>
          </p:spPr>
        </p:pic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1D82B78-8CA6-4620-9D66-FEA98E74F72C}"/>
              </a:ext>
            </a:extLst>
          </p:cNvPr>
          <p:cNvSpPr/>
          <p:nvPr/>
        </p:nvSpPr>
        <p:spPr>
          <a:xfrm>
            <a:off x="2762489" y="2446665"/>
            <a:ext cx="919656" cy="19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352BA39-7E12-4FCD-BBFF-ED8119076FDB}"/>
              </a:ext>
            </a:extLst>
          </p:cNvPr>
          <p:cNvGrpSpPr/>
          <p:nvPr/>
        </p:nvGrpSpPr>
        <p:grpSpPr>
          <a:xfrm>
            <a:off x="4911556" y="3551148"/>
            <a:ext cx="3419470" cy="1162946"/>
            <a:chOff x="4911556" y="3551148"/>
            <a:chExt cx="3419470" cy="1162946"/>
          </a:xfrm>
        </p:grpSpPr>
        <p:sp>
          <p:nvSpPr>
            <p:cNvPr id="40" name="Arrow: Bent 39">
              <a:extLst>
                <a:ext uri="{FF2B5EF4-FFF2-40B4-BE49-F238E27FC236}">
                  <a16:creationId xmlns:a16="http://schemas.microsoft.com/office/drawing/2014/main" id="{A27542D2-CB8A-437C-AECC-D700D69770D0}"/>
                </a:ext>
              </a:extLst>
            </p:cNvPr>
            <p:cNvSpPr/>
            <p:nvPr/>
          </p:nvSpPr>
          <p:spPr>
            <a:xfrm rot="10800000" flipH="1">
              <a:off x="4911556" y="3685278"/>
              <a:ext cx="1427963" cy="339087"/>
            </a:xfrm>
            <a:prstGeom prst="bentArrow">
              <a:avLst>
                <a:gd name="adj1" fmla="val 29609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6" name="Picture 45" descr="A picture containing light, silhouette, night sky&#10;&#10;Description automatically generated">
              <a:extLst>
                <a:ext uri="{FF2B5EF4-FFF2-40B4-BE49-F238E27FC236}">
                  <a16:creationId xmlns:a16="http://schemas.microsoft.com/office/drawing/2014/main" id="{ACBD02EF-282F-408B-AED0-E9A5FF531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18823" y="3760859"/>
              <a:ext cx="961980" cy="953235"/>
            </a:xfrm>
            <a:prstGeom prst="rect">
              <a:avLst/>
            </a:prstGeom>
          </p:spPr>
        </p:pic>
        <p:pic>
          <p:nvPicPr>
            <p:cNvPr id="43" name="Graphic 42" descr="Badge Cross with solid fill">
              <a:extLst>
                <a:ext uri="{FF2B5EF4-FFF2-40B4-BE49-F238E27FC236}">
                  <a16:creationId xmlns:a16="http://schemas.microsoft.com/office/drawing/2014/main" id="{5A1D6790-5DC0-4AA1-BEF5-ED550DA46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35108" y="3760859"/>
              <a:ext cx="312645" cy="312645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90A2037-F0E2-49B6-B8B4-25DD5392348C}"/>
                </a:ext>
              </a:extLst>
            </p:cNvPr>
            <p:cNvSpPr txBox="1"/>
            <p:nvPr/>
          </p:nvSpPr>
          <p:spPr>
            <a:xfrm>
              <a:off x="6339519" y="3551148"/>
              <a:ext cx="19915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Discard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FCE2FD0-EEC9-443C-B756-CCC842A32C5D}"/>
              </a:ext>
            </a:extLst>
          </p:cNvPr>
          <p:cNvGrpSpPr/>
          <p:nvPr/>
        </p:nvGrpSpPr>
        <p:grpSpPr>
          <a:xfrm>
            <a:off x="5553687" y="1872058"/>
            <a:ext cx="2996979" cy="1751210"/>
            <a:chOff x="5553687" y="1872058"/>
            <a:chExt cx="2996979" cy="175121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DA73192-D42D-456E-A82B-6B8F5B85A505}"/>
                </a:ext>
              </a:extLst>
            </p:cNvPr>
            <p:cNvGrpSpPr/>
            <p:nvPr/>
          </p:nvGrpSpPr>
          <p:grpSpPr>
            <a:xfrm>
              <a:off x="6559159" y="2102182"/>
              <a:ext cx="1262367" cy="1521086"/>
              <a:chOff x="4929315" y="1632919"/>
              <a:chExt cx="1262367" cy="152108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AA4215-C51A-4651-8FA9-1DFE2BF9C806}"/>
                  </a:ext>
                </a:extLst>
              </p:cNvPr>
              <p:cNvSpPr txBox="1"/>
              <p:nvPr/>
            </p:nvSpPr>
            <p:spPr>
              <a:xfrm>
                <a:off x="4929315" y="2723118"/>
                <a:ext cx="126236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Segmented &amp; Resized</a:t>
                </a:r>
              </a:p>
            </p:txBody>
          </p:sp>
          <p:pic>
            <p:nvPicPr>
              <p:cNvPr id="17" name="Picture 16" descr="A picture containing person, silhouette&#10;&#10;Description automatically generated">
                <a:extLst>
                  <a:ext uri="{FF2B5EF4-FFF2-40B4-BE49-F238E27FC236}">
                    <a16:creationId xmlns:a16="http://schemas.microsoft.com/office/drawing/2014/main" id="{58159091-D755-4FC6-AB51-CBDCF40B6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12078" y="1632919"/>
                <a:ext cx="1043172" cy="1043172"/>
              </a:xfrm>
              <a:prstGeom prst="rect">
                <a:avLst/>
              </a:prstGeom>
            </p:spPr>
          </p:pic>
        </p:grpSp>
        <p:pic>
          <p:nvPicPr>
            <p:cNvPr id="30" name="Graphic 29" descr="Badge Tick1 with solid fill">
              <a:extLst>
                <a:ext uri="{FF2B5EF4-FFF2-40B4-BE49-F238E27FC236}">
                  <a16:creationId xmlns:a16="http://schemas.microsoft.com/office/drawing/2014/main" id="{1FD914D6-014F-4A72-BE41-9D18AF334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71619" y="2133668"/>
              <a:ext cx="251247" cy="25124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ED7B717-F72D-4276-8E97-ECD9F2B6AD3E}"/>
                </a:ext>
              </a:extLst>
            </p:cNvPr>
            <p:cNvSpPr txBox="1"/>
            <p:nvPr/>
          </p:nvSpPr>
          <p:spPr>
            <a:xfrm>
              <a:off x="6559159" y="1872058"/>
              <a:ext cx="19915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Person identified</a:t>
              </a:r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752528BC-D4EC-4E27-95E3-604351283B44}"/>
                </a:ext>
              </a:extLst>
            </p:cNvPr>
            <p:cNvSpPr/>
            <p:nvPr/>
          </p:nvSpPr>
          <p:spPr>
            <a:xfrm>
              <a:off x="5553687" y="2490685"/>
              <a:ext cx="919656" cy="1966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384084" y="40775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 Tuning Yolov5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66475" y="1859819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/>
            <a:r>
              <a:rPr lang="en-US" dirty="0"/>
              <a:t>High level of Yolov5 and </a:t>
            </a:r>
            <a:r>
              <a:rPr lang="en-US" dirty="0" err="1"/>
              <a:t>cnn’s</a:t>
            </a:r>
            <a:endParaRPr lang="en-US" dirty="0"/>
          </a:p>
          <a:p>
            <a:pPr marL="285750" indent="-285750"/>
            <a:r>
              <a:rPr lang="en-US" dirty="0"/>
              <a:t>Why YOLO?</a:t>
            </a:r>
          </a:p>
          <a:p>
            <a:pPr marL="285750" indent="-285750"/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249336-EE0E-B14B-A739-21F62E59B601}"/>
              </a:ext>
            </a:extLst>
          </p:cNvPr>
          <p:cNvSpPr txBox="1"/>
          <p:nvPr/>
        </p:nvSpPr>
        <p:spPr>
          <a:xfrm>
            <a:off x="5248656" y="2597092"/>
            <a:ext cx="3648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of CNN or Yolov5 architecture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68469A-5639-7E44-B850-069AE03BF28D}"/>
              </a:ext>
            </a:extLst>
          </p:cNvPr>
          <p:cNvSpPr/>
          <p:nvPr/>
        </p:nvSpPr>
        <p:spPr>
          <a:xfrm>
            <a:off x="471227" y="275098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axinc</a:t>
            </a:r>
            <a:r>
              <a:rPr lang="en-US" dirty="0"/>
              <a:t>-ai/yolov5-the-latest-model-for-object-detection-b13320ec516b</a:t>
            </a:r>
          </a:p>
        </p:txBody>
      </p:sp>
    </p:spTree>
    <p:extLst>
      <p:ext uri="{BB962C8B-B14F-4D97-AF65-F5344CB8AC3E}">
        <p14:creationId xmlns:p14="http://schemas.microsoft.com/office/powerpoint/2010/main" val="391664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615;p30">
            <a:extLst>
              <a:ext uri="{FF2B5EF4-FFF2-40B4-BE49-F238E27FC236}">
                <a16:creationId xmlns:a16="http://schemas.microsoft.com/office/drawing/2014/main" id="{FA63A8BE-9F3C-2A49-B2DF-2AC3E2721B10}"/>
              </a:ext>
            </a:extLst>
          </p:cNvPr>
          <p:cNvCxnSpPr>
            <a:cxnSpLocks/>
          </p:cNvCxnSpPr>
          <p:nvPr/>
        </p:nvCxnSpPr>
        <p:spPr>
          <a:xfrm flipV="1">
            <a:off x="5975368" y="2012104"/>
            <a:ext cx="2272520" cy="2123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57CF2A-A91C-B34E-9ACD-14467A8A688F}"/>
              </a:ext>
            </a:extLst>
          </p:cNvPr>
          <p:cNvGrpSpPr/>
          <p:nvPr/>
        </p:nvGrpSpPr>
        <p:grpSpPr>
          <a:xfrm>
            <a:off x="6184933" y="1929600"/>
            <a:ext cx="152051" cy="174044"/>
            <a:chOff x="2856229" y="1898319"/>
            <a:chExt cx="49496" cy="69655"/>
          </a:xfrm>
        </p:grpSpPr>
        <p:cxnSp>
          <p:nvCxnSpPr>
            <p:cNvPr id="16" name="Google Shape;615;p30">
              <a:extLst>
                <a:ext uri="{FF2B5EF4-FFF2-40B4-BE49-F238E27FC236}">
                  <a16:creationId xmlns:a16="http://schemas.microsoft.com/office/drawing/2014/main" id="{B965C5DF-536A-1A44-8056-8F581EE5F448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615;p30">
              <a:extLst>
                <a:ext uri="{FF2B5EF4-FFF2-40B4-BE49-F238E27FC236}">
                  <a16:creationId xmlns:a16="http://schemas.microsoft.com/office/drawing/2014/main" id="{97875251-56D1-0849-97F1-F6369EB6FD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0" name="Google Shape;615;p30">
            <a:extLst>
              <a:ext uri="{FF2B5EF4-FFF2-40B4-BE49-F238E27FC236}">
                <a16:creationId xmlns:a16="http://schemas.microsoft.com/office/drawing/2014/main" id="{2926225F-7F7B-D04D-9122-294FB7D73D31}"/>
              </a:ext>
            </a:extLst>
          </p:cNvPr>
          <p:cNvCxnSpPr>
            <a:cxnSpLocks/>
          </p:cNvCxnSpPr>
          <p:nvPr/>
        </p:nvCxnSpPr>
        <p:spPr>
          <a:xfrm>
            <a:off x="4697505" y="2002476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384084" y="40775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Dlib</a:t>
            </a:r>
            <a:r>
              <a:rPr lang="en" dirty="0"/>
              <a:t> Face-</a:t>
            </a:r>
            <a:r>
              <a:rPr lang="en" dirty="0" err="1"/>
              <a:t>Recogntion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367467" y="1839954"/>
            <a:ext cx="2761941" cy="2895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Dlib</a:t>
            </a:r>
            <a:r>
              <a:rPr lang="en-US" sz="1200" dirty="0"/>
              <a:t> is a popular deep learning library written in C++ with python </a:t>
            </a:r>
            <a:r>
              <a:rPr lang="en-US" sz="1200" dirty="0" err="1"/>
              <a:t>api</a:t>
            </a:r>
            <a:r>
              <a:rPr lang="en-US" sz="12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 err="1"/>
              <a:t>Face_recognition</a:t>
            </a:r>
            <a:r>
              <a:rPr lang="en-US" sz="1200" dirty="0"/>
              <a:t> is a one-shot model utilizing Histogram Oriented </a:t>
            </a:r>
            <a:r>
              <a:rPr lang="en-US" sz="1200" dirty="0" err="1"/>
              <a:t>Grandient</a:t>
            </a:r>
            <a:r>
              <a:rPr lang="en-US" sz="1200" dirty="0"/>
              <a:t> (HOG) + Support Vector Machine (SVM) model or CNN based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Performed at 99.38% on Labeled Faces in the Wild benchmark.</a:t>
            </a:r>
          </a:p>
          <a:p>
            <a:pPr marL="0" indent="0" algn="l"/>
            <a:endParaRPr lang="en-US" sz="1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F74A78-F9BA-AD42-9BB9-830E4EE60849}"/>
              </a:ext>
            </a:extLst>
          </p:cNvPr>
          <p:cNvGrpSpPr/>
          <p:nvPr/>
        </p:nvGrpSpPr>
        <p:grpSpPr>
          <a:xfrm>
            <a:off x="4946003" y="1922227"/>
            <a:ext cx="152051" cy="174044"/>
            <a:chOff x="2856229" y="1898319"/>
            <a:chExt cx="49496" cy="69655"/>
          </a:xfrm>
        </p:grpSpPr>
        <p:cxnSp>
          <p:nvCxnSpPr>
            <p:cNvPr id="8" name="Google Shape;615;p30">
              <a:extLst>
                <a:ext uri="{FF2B5EF4-FFF2-40B4-BE49-F238E27FC236}">
                  <a16:creationId xmlns:a16="http://schemas.microsoft.com/office/drawing/2014/main" id="{5C0BFDEF-E0EF-754D-968A-9D81280019C2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615;p30">
              <a:extLst>
                <a:ext uri="{FF2B5EF4-FFF2-40B4-BE49-F238E27FC236}">
                  <a16:creationId xmlns:a16="http://schemas.microsoft.com/office/drawing/2014/main" id="{A394F2BA-5890-A146-A1B4-84C8319482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28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03071466-0DC3-B340-B1B9-31E6448A3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3936223" y="1410187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1CAF6C67-5BCF-4545-B1AA-F9015AE81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202137" y="1428503"/>
            <a:ext cx="893188" cy="116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AB4807BF-B364-C041-BAB5-7766821FC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7619325" y="1455088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328;p46">
            <a:extLst>
              <a:ext uri="{FF2B5EF4-FFF2-40B4-BE49-F238E27FC236}">
                <a16:creationId xmlns:a16="http://schemas.microsoft.com/office/drawing/2014/main" id="{9AD4ECE8-AAFF-0148-BD6F-34B3D27FD6B8}"/>
              </a:ext>
            </a:extLst>
          </p:cNvPr>
          <p:cNvSpPr txBox="1">
            <a:spLocks/>
          </p:cNvSpPr>
          <p:nvPr/>
        </p:nvSpPr>
        <p:spPr>
          <a:xfrm>
            <a:off x="3615227" y="839724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u="sng" dirty="0"/>
              <a:t>HOG + SVM</a:t>
            </a:r>
          </a:p>
        </p:txBody>
      </p:sp>
      <p:sp>
        <p:nvSpPr>
          <p:cNvPr id="21" name="Google Shape;1328;p46">
            <a:extLst>
              <a:ext uri="{FF2B5EF4-FFF2-40B4-BE49-F238E27FC236}">
                <a16:creationId xmlns:a16="http://schemas.microsoft.com/office/drawing/2014/main" id="{E730E93A-6BC3-0D45-8DFD-92CEA61FA4CE}"/>
              </a:ext>
            </a:extLst>
          </p:cNvPr>
          <p:cNvSpPr txBox="1">
            <a:spLocks/>
          </p:cNvSpPr>
          <p:nvPr/>
        </p:nvSpPr>
        <p:spPr>
          <a:xfrm>
            <a:off x="3676198" y="2611043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u="sng" dirty="0"/>
              <a:t>CNN</a:t>
            </a:r>
          </a:p>
        </p:txBody>
      </p:sp>
      <p:cxnSp>
        <p:nvCxnSpPr>
          <p:cNvPr id="22" name="Google Shape;615;p30">
            <a:extLst>
              <a:ext uri="{FF2B5EF4-FFF2-40B4-BE49-F238E27FC236}">
                <a16:creationId xmlns:a16="http://schemas.microsoft.com/office/drawing/2014/main" id="{51703B6E-4295-5F47-9AE0-153EB855F681}"/>
              </a:ext>
            </a:extLst>
          </p:cNvPr>
          <p:cNvCxnSpPr>
            <a:cxnSpLocks/>
          </p:cNvCxnSpPr>
          <p:nvPr/>
        </p:nvCxnSpPr>
        <p:spPr>
          <a:xfrm>
            <a:off x="6471845" y="3788415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CDBFD3-F5D3-B54F-AD76-4B4B91DF08CB}"/>
              </a:ext>
            </a:extLst>
          </p:cNvPr>
          <p:cNvGrpSpPr/>
          <p:nvPr/>
        </p:nvGrpSpPr>
        <p:grpSpPr>
          <a:xfrm>
            <a:off x="7380986" y="3718235"/>
            <a:ext cx="152051" cy="174044"/>
            <a:chOff x="2856229" y="1898319"/>
            <a:chExt cx="49496" cy="69655"/>
          </a:xfrm>
        </p:grpSpPr>
        <p:cxnSp>
          <p:nvCxnSpPr>
            <p:cNvPr id="24" name="Google Shape;615;p30">
              <a:extLst>
                <a:ext uri="{FF2B5EF4-FFF2-40B4-BE49-F238E27FC236}">
                  <a16:creationId xmlns:a16="http://schemas.microsoft.com/office/drawing/2014/main" id="{125F8F4A-EDBF-B348-9ADA-3F2E4BFD7224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615;p30">
              <a:extLst>
                <a:ext uri="{FF2B5EF4-FFF2-40B4-BE49-F238E27FC236}">
                  <a16:creationId xmlns:a16="http://schemas.microsoft.com/office/drawing/2014/main" id="{698A3A76-2A0C-F047-8AA2-540D4F467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6" name="Google Shape;615;p30">
            <a:extLst>
              <a:ext uri="{FF2B5EF4-FFF2-40B4-BE49-F238E27FC236}">
                <a16:creationId xmlns:a16="http://schemas.microsoft.com/office/drawing/2014/main" id="{DB380A66-905B-2845-B084-3C0F7648DB9D}"/>
              </a:ext>
            </a:extLst>
          </p:cNvPr>
          <p:cNvCxnSpPr>
            <a:cxnSpLocks/>
          </p:cNvCxnSpPr>
          <p:nvPr/>
        </p:nvCxnSpPr>
        <p:spPr>
          <a:xfrm>
            <a:off x="4827950" y="3766881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EABF4C-0D75-EC43-88C6-A82A44516307}"/>
              </a:ext>
            </a:extLst>
          </p:cNvPr>
          <p:cNvGrpSpPr/>
          <p:nvPr/>
        </p:nvGrpSpPr>
        <p:grpSpPr>
          <a:xfrm>
            <a:off x="4913182" y="3689214"/>
            <a:ext cx="152051" cy="174044"/>
            <a:chOff x="2856229" y="1898319"/>
            <a:chExt cx="49496" cy="69655"/>
          </a:xfrm>
        </p:grpSpPr>
        <p:cxnSp>
          <p:nvCxnSpPr>
            <p:cNvPr id="28" name="Google Shape;615;p30">
              <a:extLst>
                <a:ext uri="{FF2B5EF4-FFF2-40B4-BE49-F238E27FC236}">
                  <a16:creationId xmlns:a16="http://schemas.microsoft.com/office/drawing/2014/main" id="{D3AB2886-DB24-0B43-AEDC-8BA5227613B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615;p30">
              <a:extLst>
                <a:ext uri="{FF2B5EF4-FFF2-40B4-BE49-F238E27FC236}">
                  <a16:creationId xmlns:a16="http://schemas.microsoft.com/office/drawing/2014/main" id="{C0F1848D-2875-5249-997A-AD5E56D217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0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527A1F96-B234-4346-9ACF-48FF50D1D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3936223" y="3183720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F56FD0-D367-1145-BEE3-31874006C1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64" r="12908"/>
          <a:stretch/>
        </p:blipFill>
        <p:spPr>
          <a:xfrm>
            <a:off x="6396868" y="1507176"/>
            <a:ext cx="831270" cy="99060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F2C0EBF-1427-7846-940C-DBDE201D3D69}"/>
              </a:ext>
            </a:extLst>
          </p:cNvPr>
          <p:cNvGrpSpPr/>
          <p:nvPr/>
        </p:nvGrpSpPr>
        <p:grpSpPr>
          <a:xfrm>
            <a:off x="7316978" y="1932296"/>
            <a:ext cx="152051" cy="174044"/>
            <a:chOff x="2856229" y="1898319"/>
            <a:chExt cx="49496" cy="69655"/>
          </a:xfrm>
        </p:grpSpPr>
        <p:cxnSp>
          <p:nvCxnSpPr>
            <p:cNvPr id="35" name="Google Shape;615;p30">
              <a:extLst>
                <a:ext uri="{FF2B5EF4-FFF2-40B4-BE49-F238E27FC236}">
                  <a16:creationId xmlns:a16="http://schemas.microsoft.com/office/drawing/2014/main" id="{CCC5CB73-9B6E-CC4C-B9C5-30C0D807265A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615;p30">
              <a:extLst>
                <a:ext uri="{FF2B5EF4-FFF2-40B4-BE49-F238E27FC236}">
                  <a16:creationId xmlns:a16="http://schemas.microsoft.com/office/drawing/2014/main" id="{6EC1AA35-1964-BE4A-8098-0FF1BC5079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Frame 12">
            <a:extLst>
              <a:ext uri="{FF2B5EF4-FFF2-40B4-BE49-F238E27FC236}">
                <a16:creationId xmlns:a16="http://schemas.microsoft.com/office/drawing/2014/main" id="{12623E38-2E1A-3244-816F-B6080C6F5430}"/>
              </a:ext>
            </a:extLst>
          </p:cNvPr>
          <p:cNvSpPr/>
          <p:nvPr/>
        </p:nvSpPr>
        <p:spPr>
          <a:xfrm>
            <a:off x="7619325" y="1455088"/>
            <a:ext cx="893188" cy="1198197"/>
          </a:xfrm>
          <a:prstGeom prst="frame">
            <a:avLst>
              <a:gd name="adj1" fmla="val 32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75DE4B-8F83-274A-8DD6-B9859E8E1E10}"/>
              </a:ext>
            </a:extLst>
          </p:cNvPr>
          <p:cNvSpPr txBox="1"/>
          <p:nvPr/>
        </p:nvSpPr>
        <p:spPr>
          <a:xfrm>
            <a:off x="7662266" y="1474332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Obama</a:t>
            </a:r>
          </a:p>
        </p:txBody>
      </p:sp>
      <p:pic>
        <p:nvPicPr>
          <p:cNvPr id="40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03287398-2F44-5A4F-AC88-6979A1BF6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7619325" y="3183720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ame 40">
            <a:extLst>
              <a:ext uri="{FF2B5EF4-FFF2-40B4-BE49-F238E27FC236}">
                <a16:creationId xmlns:a16="http://schemas.microsoft.com/office/drawing/2014/main" id="{831B28D1-FACA-1048-BCA7-79A052F4895B}"/>
              </a:ext>
            </a:extLst>
          </p:cNvPr>
          <p:cNvSpPr/>
          <p:nvPr/>
        </p:nvSpPr>
        <p:spPr>
          <a:xfrm>
            <a:off x="7619325" y="3183720"/>
            <a:ext cx="893188" cy="1198197"/>
          </a:xfrm>
          <a:prstGeom prst="frame">
            <a:avLst>
              <a:gd name="adj1" fmla="val 32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0C5D92-537B-EB4E-B0D3-102358FD4AA3}"/>
              </a:ext>
            </a:extLst>
          </p:cNvPr>
          <p:cNvSpPr txBox="1"/>
          <p:nvPr/>
        </p:nvSpPr>
        <p:spPr>
          <a:xfrm>
            <a:off x="7662266" y="3202964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Obama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437B018-F7A9-744A-9758-C391F96CE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172" y="3388531"/>
            <a:ext cx="2194330" cy="749283"/>
          </a:xfrm>
          <a:prstGeom prst="rect">
            <a:avLst/>
          </a:prstGeom>
        </p:spPr>
      </p:pic>
      <p:sp>
        <p:nvSpPr>
          <p:cNvPr id="46" name="Google Shape;1328;p46">
            <a:extLst>
              <a:ext uri="{FF2B5EF4-FFF2-40B4-BE49-F238E27FC236}">
                <a16:creationId xmlns:a16="http://schemas.microsoft.com/office/drawing/2014/main" id="{688670CA-18EC-2E4C-A754-5D817C260BCB}"/>
              </a:ext>
            </a:extLst>
          </p:cNvPr>
          <p:cNvSpPr txBox="1">
            <a:spLocks/>
          </p:cNvSpPr>
          <p:nvPr/>
        </p:nvSpPr>
        <p:spPr>
          <a:xfrm>
            <a:off x="5438934" y="2378834"/>
            <a:ext cx="56674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HOG</a:t>
            </a:r>
          </a:p>
        </p:txBody>
      </p:sp>
      <p:sp>
        <p:nvSpPr>
          <p:cNvPr id="47" name="Google Shape;1328;p46">
            <a:extLst>
              <a:ext uri="{FF2B5EF4-FFF2-40B4-BE49-F238E27FC236}">
                <a16:creationId xmlns:a16="http://schemas.microsoft.com/office/drawing/2014/main" id="{9A977065-1DA5-1542-AEBD-9C4B37ACBCC2}"/>
              </a:ext>
            </a:extLst>
          </p:cNvPr>
          <p:cNvSpPr txBox="1">
            <a:spLocks/>
          </p:cNvSpPr>
          <p:nvPr/>
        </p:nvSpPr>
        <p:spPr>
          <a:xfrm>
            <a:off x="6595800" y="2398612"/>
            <a:ext cx="54460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997026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54056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Inference Side</a:t>
            </a:r>
            <a:endParaRPr dirty="0"/>
          </a:p>
        </p:txBody>
      </p:sp>
      <p:pic>
        <p:nvPicPr>
          <p:cNvPr id="55" name="Picture 14" descr="Hello Xavier — NVIDIA Xavier 0.1.0 documentation">
            <a:extLst>
              <a:ext uri="{FF2B5EF4-FFF2-40B4-BE49-F238E27FC236}">
                <a16:creationId xmlns:a16="http://schemas.microsoft.com/office/drawing/2014/main" id="{BCC4617A-5429-834F-9B96-05D3B822B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49"/>
          <a:stretch/>
        </p:blipFill>
        <p:spPr bwMode="auto">
          <a:xfrm>
            <a:off x="618825" y="831856"/>
            <a:ext cx="705873" cy="8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CA2B2-939F-424B-AE50-AF907CC73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799" y="989474"/>
            <a:ext cx="7306485" cy="393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60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7546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Performance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961F2-8412-F947-92E4-4A23FA085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13" y="768266"/>
            <a:ext cx="6764138" cy="409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64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7546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Performance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CC086-1270-274C-BCDA-699C91B73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17" y="1447333"/>
            <a:ext cx="4231359" cy="3184096"/>
          </a:xfrm>
          <a:prstGeom prst="rect">
            <a:avLst/>
          </a:prstGeom>
        </p:spPr>
      </p:pic>
      <p:pic>
        <p:nvPicPr>
          <p:cNvPr id="5" name="Picture 4" descr="A collage of two people working in a construction site&#10;&#10;Description automatically generated with low confidence">
            <a:extLst>
              <a:ext uri="{FF2B5EF4-FFF2-40B4-BE49-F238E27FC236}">
                <a16:creationId xmlns:a16="http://schemas.microsoft.com/office/drawing/2014/main" id="{0ECE2C18-F47B-E746-A1FF-991F4DD04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305" y="1447333"/>
            <a:ext cx="4231360" cy="3184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7D3A09-A64A-474F-A8F5-0624E4889AC6}"/>
              </a:ext>
            </a:extLst>
          </p:cNvPr>
          <p:cNvSpPr txBox="1"/>
          <p:nvPr/>
        </p:nvSpPr>
        <p:spPr>
          <a:xfrm>
            <a:off x="6172955" y="950244"/>
            <a:ext cx="1314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venir Book" panose="02000503020000020003" pitchFamily="2" charset="0"/>
              </a:rPr>
              <a:t>Predicted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DD02F-F94F-F44B-8F64-00B32923314A}"/>
              </a:ext>
            </a:extLst>
          </p:cNvPr>
          <p:cNvSpPr txBox="1"/>
          <p:nvPr/>
        </p:nvSpPr>
        <p:spPr>
          <a:xfrm>
            <a:off x="1784144" y="950244"/>
            <a:ext cx="118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venir Book" panose="02000503020000020003" pitchFamily="2" charset="0"/>
              </a:rPr>
              <a:t>Labelled</a:t>
            </a:r>
          </a:p>
        </p:txBody>
      </p:sp>
    </p:spTree>
    <p:extLst>
      <p:ext uri="{BB962C8B-B14F-4D97-AF65-F5344CB8AC3E}">
        <p14:creationId xmlns:p14="http://schemas.microsoft.com/office/powerpoint/2010/main" val="1654296342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</TotalTime>
  <Words>644</Words>
  <Application>Microsoft Macintosh PowerPoint</Application>
  <PresentationFormat>On-screen Show (16:9)</PresentationFormat>
  <Paragraphs>119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Share Tech</vt:lpstr>
      <vt:lpstr>Maven Pro</vt:lpstr>
      <vt:lpstr>Avenir Book</vt:lpstr>
      <vt:lpstr>Nunito</vt:lpstr>
      <vt:lpstr>Livvic</vt:lpstr>
      <vt:lpstr>Helvetica Neue</vt:lpstr>
      <vt:lpstr>Fira Sans Condensed</vt:lpstr>
      <vt:lpstr>Proxima Nova</vt:lpstr>
      <vt:lpstr>Arial</vt:lpstr>
      <vt:lpstr>Data Science Consulting by Slidesgo</vt:lpstr>
      <vt:lpstr>Slidesgo Final Pages</vt:lpstr>
      <vt:lpstr>KNOCK-KNOCK</vt:lpstr>
      <vt:lpstr>Why Knock-Knock?</vt:lpstr>
      <vt:lpstr>Data Pipeline</vt:lpstr>
      <vt:lpstr>Automated Annotations- DeepLabV3 Segmentation</vt:lpstr>
      <vt:lpstr>Fine Tuning Yolov5</vt:lpstr>
      <vt:lpstr>Dlib Face-Recogntion</vt:lpstr>
      <vt:lpstr>Inference Side</vt:lpstr>
      <vt:lpstr>Model Performance</vt:lpstr>
      <vt:lpstr>Model Performance</vt:lpstr>
      <vt:lpstr>Testing w/Yolov5</vt:lpstr>
      <vt:lpstr>Knock-Knock in Action</vt:lpstr>
      <vt:lpstr>Challenges</vt:lpstr>
      <vt:lpstr>Next Steps</vt:lpstr>
      <vt:lpstr>Sources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KNOCK-KNOCK</dc:title>
  <cp:lastModifiedBy>Steven Leung (sleung2)</cp:lastModifiedBy>
  <cp:revision>29</cp:revision>
  <dcterms:modified xsi:type="dcterms:W3CDTF">2021-08-04T00:27:14Z</dcterms:modified>
</cp:coreProperties>
</file>